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666666"/>
    <a:srgbClr val="072B6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49" autoAdjust="0"/>
  </p:normalViewPr>
  <p:slideViewPr>
    <p:cSldViewPr>
      <p:cViewPr varScale="1">
        <p:scale>
          <a:sx n="84" d="100"/>
          <a:sy n="84" d="100"/>
        </p:scale>
        <p:origin x="49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" charset="0"/>
              </a:defRPr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charset="0"/>
              </a:defRPr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" charset="0"/>
              </a:defRPr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AF743C1-1976-4A5E-887E-AC7BA6AB1381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91209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" charset="0"/>
              </a:defRPr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charset="0"/>
              </a:defRPr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noProof="0" smtClean="0"/>
              <a:t>Haga clic para modificar el estilo de texto del patrón</a:t>
            </a:r>
          </a:p>
          <a:p>
            <a:pPr lvl="1"/>
            <a:r>
              <a:rPr lang="es-ES" altLang="es-ES" noProof="0" smtClean="0"/>
              <a:t>Segundo nivel</a:t>
            </a:r>
          </a:p>
          <a:p>
            <a:pPr lvl="2"/>
            <a:r>
              <a:rPr lang="es-ES" altLang="es-ES" noProof="0" smtClean="0"/>
              <a:t>Tercer nivel</a:t>
            </a:r>
          </a:p>
          <a:p>
            <a:pPr lvl="3"/>
            <a:r>
              <a:rPr lang="es-ES" altLang="es-ES" noProof="0" smtClean="0"/>
              <a:t>Cuarto nivel</a:t>
            </a:r>
          </a:p>
          <a:p>
            <a:pPr lvl="4"/>
            <a:r>
              <a:rPr lang="es-ES" altLang="es-ES" noProof="0" smtClean="0"/>
              <a:t>Quinto nivel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" charset="0"/>
              </a:defRPr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1451C63-7DC3-4E97-B76E-17A8EC72A9D7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06193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BA70FBDA-96B1-46EB-B36C-785D7F21F7BD}" type="slidenum">
              <a:rPr lang="es-ES" altLang="es-ES" sz="1200"/>
              <a:pPr/>
              <a:t>1</a:t>
            </a:fld>
            <a:endParaRPr lang="es-ES" altLang="es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791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10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09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11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26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12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1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13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58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14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46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15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342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16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57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17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093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18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32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19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49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2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20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20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85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21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484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22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89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23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124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3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2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4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97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5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8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6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1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7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82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8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741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E9F376-5644-4702-A2DA-BD85048F9637}" type="slidenum">
              <a:rPr lang="es-ES" altLang="es-ES" sz="1200"/>
              <a:pPr/>
              <a:t>9</a:t>
            </a:fld>
            <a:endParaRPr lang="es-ES" altLang="es-E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58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PowerPoint White Titl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36513"/>
            <a:ext cx="9218613" cy="693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8"/>
          <p:cNvSpPr txBox="1">
            <a:spLocks noChangeArrowheads="1"/>
          </p:cNvSpPr>
          <p:nvPr/>
        </p:nvSpPr>
        <p:spPr bwMode="white">
          <a:xfrm>
            <a:off x="342900" y="5410200"/>
            <a:ext cx="852488" cy="106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es-ES" sz="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Estándares</a:t>
            </a:r>
          </a:p>
          <a:p>
            <a:pPr>
              <a:lnSpc>
                <a:spcPct val="160000"/>
              </a:lnSpc>
            </a:pPr>
            <a:r>
              <a:rPr lang="en-US" altLang="es-ES" sz="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Certificaciones</a:t>
            </a:r>
          </a:p>
          <a:p>
            <a:pPr>
              <a:lnSpc>
                <a:spcPct val="160000"/>
              </a:lnSpc>
            </a:pPr>
            <a:r>
              <a:rPr lang="en-US" altLang="es-ES" sz="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Formación</a:t>
            </a:r>
          </a:p>
          <a:p>
            <a:pPr>
              <a:lnSpc>
                <a:spcPct val="160000"/>
              </a:lnSpc>
            </a:pPr>
            <a:r>
              <a:rPr lang="en-US" altLang="es-ES" sz="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Publicaciones</a:t>
            </a:r>
          </a:p>
          <a:p>
            <a:pPr>
              <a:lnSpc>
                <a:spcPct val="160000"/>
              </a:lnSpc>
            </a:pPr>
            <a:r>
              <a:rPr lang="en-US" altLang="es-ES" sz="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Conferencias</a:t>
            </a:r>
            <a:endParaRPr lang="en-US" altLang="es-ES">
              <a:ea typeface="ＭＳ Ｐゴシック" panose="020B0600070205080204" pitchFamily="34" charset="-128"/>
            </a:endParaRPr>
          </a:p>
        </p:txBody>
      </p:sp>
      <p:pic>
        <p:nvPicPr>
          <p:cNvPr id="6" name="Picture 21" descr="ISA Sección Española - R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7" t="18446" b="23302"/>
          <a:stretch>
            <a:fillRect/>
          </a:stretch>
        </p:blipFill>
        <p:spPr bwMode="auto">
          <a:xfrm>
            <a:off x="2011363" y="685800"/>
            <a:ext cx="13414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4"/>
          <p:cNvSpPr>
            <a:spLocks noChangeArrowheads="1"/>
          </p:cNvSpPr>
          <p:nvPr userDrawn="1"/>
        </p:nvSpPr>
        <p:spPr bwMode="auto">
          <a:xfrm>
            <a:off x="152400" y="381000"/>
            <a:ext cx="1600200" cy="152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s-ES" altLang="en-US"/>
          </a:p>
        </p:txBody>
      </p:sp>
      <p:pic>
        <p:nvPicPr>
          <p:cNvPr id="8" name="Picture 23" descr="ISA Sección Española - R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2" b="9724"/>
          <a:stretch>
            <a:fillRect/>
          </a:stretch>
        </p:blipFill>
        <p:spPr bwMode="auto">
          <a:xfrm>
            <a:off x="228600" y="381000"/>
            <a:ext cx="29718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5"/>
          <p:cNvSpPr txBox="1">
            <a:spLocks noChangeArrowheads="1"/>
          </p:cNvSpPr>
          <p:nvPr userDrawn="1"/>
        </p:nvSpPr>
        <p:spPr bwMode="auto">
          <a:xfrm>
            <a:off x="5343525" y="1905000"/>
            <a:ext cx="1841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s-ES" altLang="es-ES" sz="2000" b="1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3552825" y="3114675"/>
            <a:ext cx="5286375" cy="1371600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altLang="es-ES" noProof="0" dirty="0" smtClean="0"/>
              <a:t>Analítica de datos y Big Data en la industria</a:t>
            </a:r>
            <a:endParaRPr lang="en-US" altLang="es-ES" noProof="0" dirty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552825" y="4495800"/>
            <a:ext cx="5286375" cy="12954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s-ES" noProof="0" smtClean="0"/>
              <a:t>Click to edit Master subtitle style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10"/>
          </p:nvPr>
        </p:nvSpPr>
        <p:spPr bwMode="white">
          <a:xfrm>
            <a:off x="3552825" y="626745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s-ES" altLang="es-ES" dirty="0" smtClean="0"/>
              <a:t>10/05/2017</a:t>
            </a:r>
            <a:endParaRPr lang="en-US" altLang="es-ES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67450"/>
            <a:ext cx="19050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 sz="1000" smtClean="0">
                <a:latin typeface="+mn-lt"/>
              </a:defRPr>
            </a:lvl1pPr>
          </a:lstStyle>
          <a:p>
            <a:pPr>
              <a:defRPr/>
            </a:pPr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8310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 smtClean="0"/>
              <a:t>Analítica de datos y Big Data en la industria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D4372D-D76F-409E-8DFC-4F862493D078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8069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 hasCustomPrompt="1"/>
          </p:nvPr>
        </p:nvSpPr>
        <p:spPr>
          <a:xfrm>
            <a:off x="6546850" y="174625"/>
            <a:ext cx="2063750" cy="5845175"/>
          </a:xfrm>
        </p:spPr>
        <p:txBody>
          <a:bodyPr vert="eaVert"/>
          <a:lstStyle/>
          <a:p>
            <a:r>
              <a:rPr lang="es-ES" dirty="0" smtClean="0"/>
              <a:t>Analítica de datos y Big Data en la industria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52425" y="174625"/>
            <a:ext cx="6042025" cy="584517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8A700-927E-4ECA-AF3A-A2622E6C3066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991072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 smtClean="0"/>
              <a:t>Analítica de datos y Big Data en la industria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FF5427-6D14-4CC6-AED0-159E120CDE63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94272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 dirty="0" smtClean="0"/>
              <a:t>Analítica de datos y Big Data en la industria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56CA3B-4E70-4479-BE5D-557BBA24BDAE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05382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 smtClean="0"/>
              <a:t>Analítica de datos y Big Data en la industria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52425" y="1371600"/>
            <a:ext cx="4052888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57713" y="1371600"/>
            <a:ext cx="4052887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81E5C8-3AED-45E3-8AD7-CAE530C39CF5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58538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 smtClean="0"/>
              <a:t>Analítica de datos y Big Data en la industria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B6EC12-F96E-46BA-8367-E808C89433AF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80157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 smtClean="0"/>
              <a:t>Analítica de datos y Big Data en la industria</a:t>
            </a:r>
            <a:endParaRPr lang="es-ES" dirty="0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CC91BC-CD99-453B-96AC-7FCDFC783113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014742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79E01-338A-4A43-874B-62111D090E64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21739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869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dirty="0" smtClean="0"/>
              <a:t>Analítica de datos y Big Data en la industria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D31331-C9CD-447B-8430-8B0C2F0169FE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684215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dirty="0" smtClean="0"/>
              <a:t>Analítica de datos y Big Data en la industria</a:t>
            </a:r>
            <a:endParaRPr lang="es-E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19B5D8-5F60-42E4-9EDB-5F3632ADD277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85408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6" descr="PowerPoint White Tex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36513"/>
            <a:ext cx="9218613" cy="693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2"/>
          <p:cNvSpPr>
            <a:spLocks noGrp="1" noChangeArrowheads="1"/>
          </p:cNvSpPr>
          <p:nvPr>
            <p:ph type="title"/>
          </p:nvPr>
        </p:nvSpPr>
        <p:spPr bwMode="black">
          <a:xfrm>
            <a:off x="352425" y="174625"/>
            <a:ext cx="7772400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dirty="0" smtClean="0"/>
              <a:t>Analítica de datos y Big Data en la industria</a:t>
            </a:r>
            <a:endParaRPr lang="en-US" altLang="es-ES" dirty="0" smtClean="0"/>
          </a:p>
        </p:txBody>
      </p:sp>
      <p:sp>
        <p:nvSpPr>
          <p:cNvPr id="1028" name="Rectangle 23"/>
          <p:cNvSpPr>
            <a:spLocks noGrp="1" noChangeArrowheads="1"/>
          </p:cNvSpPr>
          <p:nvPr>
            <p:ph type="body" idx="1"/>
          </p:nvPr>
        </p:nvSpPr>
        <p:spPr bwMode="black">
          <a:xfrm>
            <a:off x="352425" y="1371599"/>
            <a:ext cx="8258175" cy="511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Click to edit Master text styles</a:t>
            </a:r>
          </a:p>
          <a:p>
            <a:pPr lvl="1"/>
            <a:r>
              <a:rPr lang="en-US" altLang="es-ES" smtClean="0"/>
              <a:t>Second level</a:t>
            </a:r>
          </a:p>
          <a:p>
            <a:pPr lvl="2"/>
            <a:r>
              <a:rPr lang="en-US" altLang="es-ES" smtClean="0"/>
              <a:t>Third level</a:t>
            </a:r>
          </a:p>
          <a:p>
            <a:pPr lvl="3"/>
            <a:r>
              <a:rPr lang="en-US" altLang="es-ES" smtClean="0"/>
              <a:t>Fourth level</a:t>
            </a:r>
          </a:p>
          <a:p>
            <a:pPr lvl="4"/>
            <a:r>
              <a:rPr lang="en-US" altLang="es-ES" smtClean="0"/>
              <a:t>Fifth level</a:t>
            </a:r>
          </a:p>
        </p:txBody>
      </p:sp>
      <p:sp>
        <p:nvSpPr>
          <p:cNvPr id="1048" name="Rectangle 24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C1D9433-D28A-4C40-99B8-0D12B839CD03}" type="slidenum">
              <a:rPr lang="en-US" altLang="es-ES"/>
              <a:pPr/>
              <a:t>‹Nº›</a:t>
            </a:fld>
            <a:endParaRPr lang="en-US" altLang="es-ES" dirty="0"/>
          </a:p>
        </p:txBody>
      </p:sp>
      <p:sp>
        <p:nvSpPr>
          <p:cNvPr id="1030" name="Text Box 27"/>
          <p:cNvSpPr txBox="1">
            <a:spLocks noChangeArrowheads="1"/>
          </p:cNvSpPr>
          <p:nvPr userDrawn="1"/>
        </p:nvSpPr>
        <p:spPr bwMode="auto">
          <a:xfrm>
            <a:off x="3098804" y="6553200"/>
            <a:ext cx="292099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/>
            <a:r>
              <a:rPr lang="es-ES" altLang="es-ES" sz="1200" dirty="0" smtClean="0"/>
              <a:t>Analítica de datos y Big Data en la industria</a:t>
            </a:r>
            <a:endParaRPr lang="es-ES" altLang="es-ES" sz="1200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72B6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72B6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72B6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72B6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72B6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72B6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72B6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72B6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72B6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6666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6666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rgbClr val="666666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s-ES" altLang="es-E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52825" y="4495800"/>
            <a:ext cx="5286375" cy="1752600"/>
          </a:xfrm>
        </p:spPr>
        <p:txBody>
          <a:bodyPr/>
          <a:lstStyle/>
          <a:p>
            <a:pPr eaLnBrk="1" hangingPunct="1"/>
            <a:r>
              <a:rPr lang="es-ES" altLang="es-ES" dirty="0" smtClean="0"/>
              <a:t>Bloque 2: Técnicas avanzadas</a:t>
            </a:r>
          </a:p>
          <a:p>
            <a:pPr eaLnBrk="1" hangingPunct="1"/>
            <a:endParaRPr lang="es-ES" altLang="es-ES" dirty="0"/>
          </a:p>
          <a:p>
            <a:pPr algn="r" eaLnBrk="1" hangingPunct="1"/>
            <a:r>
              <a:rPr lang="es-ES" altLang="es-ES" dirty="0" smtClean="0"/>
              <a:t>j.ordieres@upm.es</a:t>
            </a:r>
          </a:p>
          <a:p>
            <a:pPr algn="r" eaLnBrk="1" hangingPunct="1"/>
            <a:r>
              <a:rPr lang="es-ES" altLang="es-ES" dirty="0" smtClean="0"/>
              <a:t>10/05/2017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10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</a:t>
            </a:r>
            <a:r>
              <a:rPr lang="es-E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Preprocesado</a:t>
            </a:r>
            <a:endParaRPr lang="es-E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71467"/>
            <a:ext cx="3452812" cy="51865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668003"/>
            <a:ext cx="5181600" cy="519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3886200" cy="2258325"/>
          </a:xfrm>
          <a:prstGeom prst="rect">
            <a:avLst/>
          </a:prstGeo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11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Selección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273629"/>
            <a:ext cx="4953000" cy="293958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213214"/>
            <a:ext cx="4663397" cy="2751459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 bwMode="auto">
          <a:xfrm>
            <a:off x="3886200" y="2286000"/>
            <a:ext cx="990600" cy="762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Flecha doblada 14"/>
          <p:cNvSpPr/>
          <p:nvPr/>
        </p:nvSpPr>
        <p:spPr bwMode="auto">
          <a:xfrm rot="10800000">
            <a:off x="7162800" y="4267200"/>
            <a:ext cx="1447800" cy="1600200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7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12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Selección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3218476" cy="5105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476" y="1752600"/>
            <a:ext cx="5918267" cy="25812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476" y="4203206"/>
            <a:ext cx="2866051" cy="26402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246" y="4114889"/>
            <a:ext cx="3049754" cy="273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13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Selección y Modelado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52601"/>
            <a:ext cx="8284029" cy="51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14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Selección y Modelado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526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15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Selección y Modelado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84" y="1917335"/>
            <a:ext cx="8575238" cy="402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4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16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Modelado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638925" cy="50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17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Modelado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5" y="1895564"/>
            <a:ext cx="8600078" cy="43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18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Modelado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9" y="1982356"/>
            <a:ext cx="9052483" cy="37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19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Validación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34329"/>
            <a:ext cx="6553200" cy="51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2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2209800"/>
            <a:ext cx="6705600" cy="3352800"/>
          </a:xfrm>
        </p:spPr>
        <p:txBody>
          <a:bodyPr/>
          <a:lstStyle/>
          <a:p>
            <a:pPr eaLnBrk="1" hangingPunct="1"/>
            <a:r>
              <a:rPr lang="es-ES" altLang="es-ES" b="1" dirty="0" smtClean="0">
                <a:solidFill>
                  <a:schemeClr val="tx1"/>
                </a:solidFill>
              </a:rPr>
              <a:t>Caso de ejemplo</a:t>
            </a:r>
          </a:p>
          <a:p>
            <a:pPr eaLnBrk="1" hangingPunct="1"/>
            <a:r>
              <a:rPr lang="es-ES" altLang="es-ES" b="1" dirty="0" smtClean="0">
                <a:solidFill>
                  <a:schemeClr val="tx1"/>
                </a:solidFill>
              </a:rPr>
              <a:t>Metodología</a:t>
            </a:r>
          </a:p>
          <a:p>
            <a:pPr eaLnBrk="1" hangingPunct="1"/>
            <a:r>
              <a:rPr lang="es-ES" altLang="es-ES" b="1" dirty="0" smtClean="0">
                <a:solidFill>
                  <a:schemeClr val="tx1"/>
                </a:solidFill>
              </a:rPr>
              <a:t>Caso de trabajo</a:t>
            </a:r>
          </a:p>
          <a:p>
            <a:pPr lvl="1" eaLnBrk="1" hangingPunct="1"/>
            <a:r>
              <a:rPr lang="es-ES" altLang="es-ES" b="1" dirty="0" err="1" smtClean="0">
                <a:solidFill>
                  <a:schemeClr val="tx1"/>
                </a:solidFill>
              </a:rPr>
              <a:t>Preprocesado</a:t>
            </a:r>
            <a:endParaRPr lang="es-ES" altLang="es-ES" b="1" dirty="0" smtClean="0">
              <a:solidFill>
                <a:schemeClr val="tx1"/>
              </a:solidFill>
            </a:endParaRPr>
          </a:p>
          <a:p>
            <a:pPr lvl="1" eaLnBrk="1" hangingPunct="1"/>
            <a:r>
              <a:rPr lang="es-ES" altLang="es-ES" b="1" dirty="0" smtClean="0">
                <a:solidFill>
                  <a:schemeClr val="tx1"/>
                </a:solidFill>
              </a:rPr>
              <a:t>Selección</a:t>
            </a:r>
          </a:p>
          <a:p>
            <a:pPr lvl="1" eaLnBrk="1" hangingPunct="1"/>
            <a:r>
              <a:rPr lang="es-ES" altLang="es-ES" b="1" dirty="0" smtClean="0">
                <a:solidFill>
                  <a:schemeClr val="tx1"/>
                </a:solidFill>
              </a:rPr>
              <a:t>Modelado</a:t>
            </a:r>
          </a:p>
          <a:p>
            <a:pPr lvl="1" eaLnBrk="1" hangingPunct="1"/>
            <a:r>
              <a:rPr lang="es-ES" altLang="es-ES" b="1" dirty="0" smtClean="0">
                <a:solidFill>
                  <a:schemeClr val="tx1"/>
                </a:solidFill>
              </a:rPr>
              <a:t>Validación</a:t>
            </a:r>
          </a:p>
          <a:p>
            <a:pPr eaLnBrk="1" hangingPunct="1"/>
            <a:r>
              <a:rPr lang="es-ES" altLang="es-ES" b="1" dirty="0" smtClean="0">
                <a:solidFill>
                  <a:schemeClr val="tx1"/>
                </a:solidFill>
              </a:rPr>
              <a:t>Conclusión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52425" y="1519535"/>
            <a:ext cx="1899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INDICE</a:t>
            </a:r>
            <a:endParaRPr lang="en-US" sz="3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20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Validación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72" y="1676400"/>
            <a:ext cx="746097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21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Validación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173975" y="1203066"/>
            <a:ext cx="49776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tensorboard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=log</a:t>
            </a:r>
          </a:p>
          <a:p>
            <a:r>
              <a:rPr lang="en-US" sz="1800" dirty="0"/>
              <a:t>Starting </a:t>
            </a:r>
            <a:r>
              <a:rPr lang="en-US" sz="1800" dirty="0" err="1"/>
              <a:t>TensorBoard</a:t>
            </a:r>
            <a:r>
              <a:rPr lang="en-US" sz="1800" dirty="0"/>
              <a:t> b'47' at http://0.0.0.0:6006</a:t>
            </a:r>
          </a:p>
          <a:p>
            <a:r>
              <a:rPr lang="en-US" sz="1800" dirty="0"/>
              <a:t>(Press CTRL+C to quit)</a:t>
            </a:r>
          </a:p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2" y="2124164"/>
            <a:ext cx="7103745" cy="474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22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Validación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76400"/>
            <a:ext cx="641991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8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23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Conclusión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Conclusión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black">
          <a:xfrm>
            <a:off x="762000" y="1752600"/>
            <a:ext cx="8305800" cy="481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66666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6666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666666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66666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6666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6666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6666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666666"/>
                </a:solidFill>
                <a:latin typeface="+mn-lt"/>
              </a:defRPr>
            </a:lvl9pPr>
          </a:lstStyle>
          <a:p>
            <a:pPr eaLnBrk="1" hangingPunct="1"/>
            <a:r>
              <a:rPr lang="es-ES" altLang="es-ES" b="1" kern="0" dirty="0" smtClean="0">
                <a:solidFill>
                  <a:schemeClr val="tx1"/>
                </a:solidFill>
              </a:rPr>
              <a:t>Hemos visto la puesta en práctica de modelización basada en datos.</a:t>
            </a:r>
          </a:p>
          <a:p>
            <a:pPr eaLnBrk="1" hangingPunct="1"/>
            <a:r>
              <a:rPr lang="es-ES" altLang="es-ES" b="1" kern="0" dirty="0" smtClean="0">
                <a:solidFill>
                  <a:schemeClr val="tx1"/>
                </a:solidFill>
              </a:rPr>
              <a:t>En la sesión de ayer con técnicas convencionales se ha visto técnicas de clasificación</a:t>
            </a:r>
          </a:p>
          <a:p>
            <a:pPr eaLnBrk="1" hangingPunct="1"/>
            <a:r>
              <a:rPr lang="es-ES" altLang="es-ES" b="1" kern="0" dirty="0" smtClean="0">
                <a:solidFill>
                  <a:schemeClr val="tx1"/>
                </a:solidFill>
              </a:rPr>
              <a:t>Hoy hemos visto como construir esos modelos cuando no es obvia la identificación de </a:t>
            </a:r>
            <a:r>
              <a:rPr lang="es-ES" altLang="es-ES" b="1" kern="0" dirty="0" err="1" smtClean="0">
                <a:solidFill>
                  <a:schemeClr val="tx1"/>
                </a:solidFill>
              </a:rPr>
              <a:t>features</a:t>
            </a:r>
            <a:r>
              <a:rPr lang="es-ES" altLang="es-ES" b="1" kern="0" dirty="0" smtClean="0">
                <a:solidFill>
                  <a:schemeClr val="tx1"/>
                </a:solidFill>
              </a:rPr>
              <a:t> y cuando hablamos de patrones temporales.</a:t>
            </a:r>
          </a:p>
          <a:p>
            <a:pPr eaLnBrk="1" hangingPunct="1"/>
            <a:r>
              <a:rPr lang="es-ES" altLang="es-ES" b="1" kern="0" dirty="0" smtClean="0">
                <a:solidFill>
                  <a:schemeClr val="tx1"/>
                </a:solidFill>
              </a:rPr>
              <a:t>Ello conlleva un </a:t>
            </a:r>
            <a:r>
              <a:rPr lang="es-ES" altLang="es-ES" b="1" kern="0" dirty="0" err="1" smtClean="0">
                <a:solidFill>
                  <a:schemeClr val="tx1"/>
                </a:solidFill>
              </a:rPr>
              <a:t>preprocesado</a:t>
            </a:r>
            <a:r>
              <a:rPr lang="es-ES" altLang="es-ES" b="1" kern="0" dirty="0" smtClean="0">
                <a:solidFill>
                  <a:schemeClr val="tx1"/>
                </a:solidFill>
              </a:rPr>
              <a:t> intensivo (espectrogramas, etc.) y un trabajo </a:t>
            </a:r>
            <a:r>
              <a:rPr lang="es-ES" altLang="es-ES" b="1" kern="0" dirty="0" err="1" smtClean="0">
                <a:solidFill>
                  <a:schemeClr val="tx1"/>
                </a:solidFill>
              </a:rPr>
              <a:t>convolutivo</a:t>
            </a:r>
            <a:r>
              <a:rPr lang="es-ES" altLang="es-ES" b="1" kern="0" dirty="0" smtClean="0">
                <a:solidFill>
                  <a:schemeClr val="tx1"/>
                </a:solidFill>
              </a:rPr>
              <a:t> de cada muestra a ser evaluada.</a:t>
            </a:r>
          </a:p>
          <a:p>
            <a:pPr eaLnBrk="1" hangingPunct="1"/>
            <a:r>
              <a:rPr lang="es-ES" altLang="es-ES" b="1" kern="0" dirty="0" smtClean="0">
                <a:solidFill>
                  <a:schemeClr val="tx1"/>
                </a:solidFill>
              </a:rPr>
              <a:t>Las herramientas vistas pueden ejecutarse en entornos HPC.</a:t>
            </a:r>
          </a:p>
        </p:txBody>
      </p:sp>
    </p:spTree>
    <p:extLst>
      <p:ext uri="{BB962C8B-B14F-4D97-AF65-F5344CB8AC3E}">
        <p14:creationId xmlns:p14="http://schemas.microsoft.com/office/powerpoint/2010/main" val="293993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3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ejemplo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1819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SIDERURGIA</a:t>
            </a:r>
          </a:p>
          <a:p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Varios ámbitos de aplicación: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Calidad (</a:t>
            </a:r>
            <a:r>
              <a:rPr lang="es-ES" sz="18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Determinar el reemplazo de cilindros según defectos)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s-E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Setup</a:t>
            </a: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 procesos con control </a:t>
            </a:r>
          </a:p>
          <a:p>
            <a:pPr lvl="1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en bucle abierto (</a:t>
            </a:r>
            <a:r>
              <a:rPr lang="es-ES" sz="18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de espesor </a:t>
            </a:r>
          </a:p>
          <a:p>
            <a:pPr lvl="1"/>
            <a:r>
              <a:rPr lang="es-E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8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de bobina en </a:t>
            </a:r>
            <a:r>
              <a:rPr lang="es-ES" sz="1800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semicontinuo</a:t>
            </a: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13" descr="facaba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96" y="2481263"/>
            <a:ext cx="5472112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SEM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66" y="3581400"/>
            <a:ext cx="2736778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07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4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ejemplo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18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SIDERURGIA =&gt; </a:t>
            </a: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caso del “cerrojo”:</a:t>
            </a:r>
          </a:p>
        </p:txBody>
      </p:sp>
      <p:pic>
        <p:nvPicPr>
          <p:cNvPr id="1026" name="Picture 2" descr="Resultado de imagen de coil shipy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919" y="1723590"/>
            <a:ext cx="5457824" cy="193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coil shi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4" y="3768757"/>
            <a:ext cx="3990975" cy="26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steel coil y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628" y="1715105"/>
            <a:ext cx="2666950" cy="193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036" y="1705412"/>
            <a:ext cx="2546664" cy="1307287"/>
          </a:xfrm>
          <a:prstGeom prst="rect">
            <a:avLst/>
          </a:prstGeom>
        </p:spPr>
      </p:pic>
      <p:pic>
        <p:nvPicPr>
          <p:cNvPr id="1032" name="Picture 8" descr="Resultado de imagen de chapa de acero embutición automóvi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9" y="4416501"/>
            <a:ext cx="2551477" cy="20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chapa de acero embutición automóvi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35" y="3752041"/>
            <a:ext cx="2672365" cy="189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AplanadCon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28" y="1952714"/>
            <a:ext cx="6624797" cy="4078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3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5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2543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</a:t>
            </a:r>
          </a:p>
          <a:p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Varios ámbitos de aplicación =&gt;</a:t>
            </a:r>
          </a:p>
          <a:p>
            <a:endParaRPr lang="es-E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Varias metodologías: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Fayads</a:t>
            </a: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SEMMA,</a:t>
            </a:r>
          </a:p>
          <a:p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37305"/>
            <a:ext cx="6248400" cy="579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83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de BIG DATA STREA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524000"/>
            <a:ext cx="447039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6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Metodología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Data </a:t>
            </a:r>
            <a:r>
              <a:rPr lang="es-E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Preparation</a:t>
            </a:r>
            <a:endParaRPr lang="es-E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Incluye:</a:t>
            </a:r>
          </a:p>
          <a:p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s-E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“Data </a:t>
            </a:r>
            <a:r>
              <a:rPr lang="es-ES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ingestion</a:t>
            </a:r>
            <a:r>
              <a:rPr lang="es-E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s-E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“Data </a:t>
            </a:r>
            <a:r>
              <a:rPr lang="es-ES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preprocessing</a:t>
            </a:r>
            <a:r>
              <a:rPr lang="es-E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s-E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“</a:t>
            </a:r>
            <a:r>
              <a:rPr lang="es-ES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</a:t>
            </a:r>
            <a:r>
              <a:rPr lang="es-E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identification</a:t>
            </a:r>
            <a:r>
              <a:rPr lang="es-E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s-E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“Data </a:t>
            </a:r>
            <a:r>
              <a:rPr lang="es-ES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transformation</a:t>
            </a:r>
            <a:r>
              <a:rPr lang="es-E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endParaRPr lang="en-US" sz="1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s-E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“Data </a:t>
            </a:r>
            <a:r>
              <a:rPr lang="es-ES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r>
              <a:rPr lang="es-E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  <p:pic>
        <p:nvPicPr>
          <p:cNvPr id="3076" name="Picture 4" descr="Resultado de imagen de BIG DATA STREA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641818"/>
            <a:ext cx="5144326" cy="321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de BIG DATA STREAM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49" y="4419600"/>
            <a:ext cx="3790950" cy="236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89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7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Caso de Trabajo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MaxLittle_2012G-480p-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866535"/>
            <a:ext cx="7879992" cy="44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5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" t="4954" r="5188" b="3391"/>
          <a:stretch/>
        </p:blipFill>
        <p:spPr>
          <a:xfrm>
            <a:off x="3291608" y="1295400"/>
            <a:ext cx="5928592" cy="4953000"/>
          </a:xfrm>
          <a:prstGeom prst="rect">
            <a:avLst/>
          </a:prstGeo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8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Caso de Trabajo</a:t>
            </a: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Incluye:</a:t>
            </a:r>
          </a:p>
        </p:txBody>
      </p:sp>
      <p:pic>
        <p:nvPicPr>
          <p:cNvPr id="6" name="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" y="2590800"/>
            <a:ext cx="609600" cy="6096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442" y="3479800"/>
            <a:ext cx="67633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Voces con Parkinson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Voces sin Parkinson</a:t>
            </a:r>
          </a:p>
          <a:p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Varias decenas de casos</a:t>
            </a:r>
          </a:p>
          <a:p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 de Problema: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Clasificación supervisada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Dificultad: ¡los atributos no son obvios!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1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BC9CD16-8F90-4D73-8A81-F90841918D58}" type="slidenum">
              <a:rPr lang="en-US" altLang="es-ES" sz="1200">
                <a:latin typeface="Arial" panose="020B0604020202020204" pitchFamily="34" charset="0"/>
              </a:rPr>
              <a:pPr/>
              <a:t>9</a:t>
            </a:fld>
            <a:endParaRPr lang="en-US" altLang="es-ES" sz="12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altLang="es-ES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363855" y="63808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de Trabajo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425" y="1295400"/>
            <a:ext cx="8486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CRISP/DM / </a:t>
            </a:r>
            <a:r>
              <a:rPr lang="es-E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Preprocesado</a:t>
            </a:r>
            <a:endParaRPr lang="es-E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" sz="9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4456"/>
            <a:ext cx="3324922" cy="52719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011" y="1748970"/>
            <a:ext cx="46101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A_White">
  <a:themeElements>
    <a:clrScheme name="ISA_Whi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A_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E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E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ISA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A_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A_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A_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A_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A_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A_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A_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A_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A_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A_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A_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ISA_White</Template>
  <TotalTime>1718</TotalTime>
  <Words>343</Words>
  <Application>Microsoft Office PowerPoint</Application>
  <PresentationFormat>Presentación en pantalla (4:3)</PresentationFormat>
  <Paragraphs>148</Paragraphs>
  <Slides>23</Slides>
  <Notes>23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Courier New</vt:lpstr>
      <vt:lpstr>Tahoma</vt:lpstr>
      <vt:lpstr>Times</vt:lpstr>
      <vt:lpstr>Verdana</vt:lpstr>
      <vt:lpstr>ISA_White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isa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isa</dc:creator>
  <cp:lastModifiedBy>Joaquin Ordieres-Mere</cp:lastModifiedBy>
  <cp:revision>41</cp:revision>
  <dcterms:created xsi:type="dcterms:W3CDTF">2006-06-21T16:37:27Z</dcterms:created>
  <dcterms:modified xsi:type="dcterms:W3CDTF">2017-04-23T18:38:46Z</dcterms:modified>
</cp:coreProperties>
</file>